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autoCompressPictures="0" saveSubsetFonts="1">
  <p:sldMasterIdLst>
    <p:sldMasterId id="2147483648" r:id="rId1"/>
  </p:sldMasterIdLst>
  <p:sldIdLst>
    <p:sldId id="256" r:id="rId3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A047201D-9CE2-877E-233B-7645A3B65EB7}">
  <a:tblStyle styleId="{A047201D-9CE2-877E-233B-7645A3B65EB7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presProps" Target="presProps.xml" /><Relationship Id="rId5" Type="http://schemas.openxmlformats.org/officeDocument/2006/relationships/tableStyles" Target="tableStyles.xml" /><Relationship Id="rId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9CD5C85-29A1-6244-81FC-BFC9CAAA0BAF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5B20BC4-537B-5048-A177-CBC695EC0B9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9CD5C85-29A1-6244-81FC-BFC9CAAA0BAF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5B20BC4-537B-5048-A177-CBC695EC0B9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9CD5C85-29A1-6244-81FC-BFC9CAAA0BAF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5B20BC4-537B-5048-A177-CBC695EC0B9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9CD5C85-29A1-6244-81FC-BFC9CAAA0BAF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5B20BC4-537B-5048-A177-CBC695EC0B9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9CD5C85-29A1-6244-81FC-BFC9CAAA0BAF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5B20BC4-537B-5048-A177-CBC695EC0B9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9CD5C85-29A1-6244-81FC-BFC9CAAA0BAF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5B20BC4-537B-5048-A177-CBC695EC0B9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9CD5C85-29A1-6244-81FC-BFC9CAAA0BAF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5B20BC4-537B-5048-A177-CBC695EC0B9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9CD5C85-29A1-6244-81FC-BFC9CAAA0BAF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5B20BC4-537B-5048-A177-CBC695EC0B9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9CD5C85-29A1-6244-81FC-BFC9CAAA0BAF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5B20BC4-537B-5048-A177-CBC695EC0B9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9CD5C85-29A1-6244-81FC-BFC9CAAA0BAF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5B20BC4-537B-5048-A177-CBC695EC0B9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9CD5C85-29A1-6244-81FC-BFC9CAAA0BAF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5B20BC4-537B-5048-A177-CBC695EC0B9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9CD5C85-29A1-6244-81FC-BFC9CAAA0BAF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5B20BC4-537B-5048-A177-CBC695EC0B90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" name="Скругленный прямоугольник 40"/>
          <p:cNvSpPr/>
          <p:nvPr/>
        </p:nvSpPr>
        <p:spPr bwMode="auto">
          <a:xfrm>
            <a:off x="5752221" y="540585"/>
            <a:ext cx="6346737" cy="2154809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35924" y="564723"/>
            <a:ext cx="5555005" cy="2154813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 bwMode="auto">
          <a:xfrm>
            <a:off x="708522" y="588877"/>
            <a:ext cx="4731266" cy="548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i="1">
                <a:latin typeface="Times New Roman"/>
                <a:ea typeface="Arial"/>
              </a:rPr>
              <a:t>Год создания ШСК </a:t>
            </a:r>
            <a:r>
              <a:rPr lang="ru-RU" sz="1000"/>
              <a:t>(в соответствии с Всероссийским реестром) 2023 </a:t>
            </a:r>
            <a:r>
              <a:rPr lang="ru-RU" sz="1600" i="1">
                <a:latin typeface="Times New Roman"/>
                <a:ea typeface="Arial"/>
              </a:rPr>
              <a:t>2023______</a:t>
            </a:r>
            <a:endParaRPr lang="ru-RU" sz="1600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135924" y="2803311"/>
            <a:ext cx="5861764" cy="1128611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6154483" y="2781869"/>
            <a:ext cx="6135140" cy="403401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68099" y="3996875"/>
            <a:ext cx="6013621" cy="269169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TextBox 46"/>
          <p:cNvSpPr txBox="1"/>
          <p:nvPr/>
        </p:nvSpPr>
        <p:spPr bwMode="auto">
          <a:xfrm>
            <a:off x="2572978" y="130418"/>
            <a:ext cx="7222298" cy="3200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49580" algn="ctr">
              <a:lnSpc>
                <a:spcPct val="114999"/>
              </a:lnSpc>
              <a:defRPr/>
            </a:pPr>
            <a:r>
              <a:rPr lang="ru-RU" sz="1400" b="1">
                <a:latin typeface="Times New Roman"/>
                <a:ea typeface="Arial"/>
              </a:rPr>
              <a:t>Школьный спортивный клуб ______________________________________________</a:t>
            </a:r>
            <a:endParaRPr lang="ru-RU" sz="1400" b="1">
              <a:latin typeface="Arial"/>
              <a:ea typeface="Arial"/>
            </a:endParaRPr>
          </a:p>
        </p:txBody>
      </p:sp>
      <p:cxnSp>
        <p:nvCxnSpPr>
          <p:cNvPr id="49" name="Прямая соединительная линия 48"/>
          <p:cNvCxnSpPr>
            <a:cxnSpLocks/>
          </p:cNvCxnSpPr>
          <p:nvPr/>
        </p:nvCxnSpPr>
        <p:spPr bwMode="auto">
          <a:xfrm>
            <a:off x="321276" y="447177"/>
            <a:ext cx="1162358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 bwMode="auto">
          <a:xfrm flipH="0" flipV="0">
            <a:off x="5608713" y="42120"/>
            <a:ext cx="2548987" cy="36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  « Импульс»</a:t>
            </a:r>
            <a:endParaRPr/>
          </a:p>
        </p:txBody>
      </p:sp>
      <p:pic>
        <p:nvPicPr>
          <p:cNvPr id="79" name="Рисунок 78" descr="Квадратная академическая шапочка со сплошной заливкой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154483" y="4558046"/>
            <a:ext cx="646755" cy="646755"/>
          </a:xfrm>
          <a:prstGeom prst="rect">
            <a:avLst/>
          </a:prstGeom>
        </p:spPr>
      </p:pic>
      <p:pic>
        <p:nvPicPr>
          <p:cNvPr id="83" name="Рисунок 82" descr="Книги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35830" y="2864094"/>
            <a:ext cx="548459" cy="548459"/>
          </a:xfrm>
          <a:prstGeom prst="rect">
            <a:avLst/>
          </a:prstGeom>
        </p:spPr>
      </p:pic>
      <p:pic>
        <p:nvPicPr>
          <p:cNvPr id="85" name="Рисунок 84" descr="Культурист  со сплошной заливкой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9172" y="5010909"/>
            <a:ext cx="576961" cy="576961"/>
          </a:xfrm>
          <a:prstGeom prst="rect">
            <a:avLst/>
          </a:prstGeom>
        </p:spPr>
      </p:pic>
      <p:pic>
        <p:nvPicPr>
          <p:cNvPr id="87" name="Рисунок 86" descr="Мускулистая рука со сплошной заливкой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749687" y="1427073"/>
            <a:ext cx="566054" cy="566054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xmlns:a="http://schemas.openxmlformats.org/drawingml/2006/main" noGrp="1"/>
          </p:cNvGraphicFramePr>
          <p:nvPr/>
        </p:nvGraphicFramePr>
        <p:xfrm>
          <a:off x="321275" y="914530"/>
          <a:ext cx="5287439" cy="1788198"/>
        </p:xfrm>
        <a:graphic>
          <a:graphicData uri="http://schemas.openxmlformats.org/drawingml/2006/table">
            <a:tbl>
              <a:tblPr firstRow="0" firstCol="0" lastRow="0" lastCol="0" bandRow="0" bandCol="0">
                <a:tableStyleId>{A047201D-9CE2-877E-233B-7645A3B65EB7}</a:tableStyleId>
              </a:tblPr>
              <a:tblGrid>
                <a:gridCol w="901377"/>
                <a:gridCol w="4386062"/>
              </a:tblGrid>
              <a:tr h="302898"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00" i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Виды спорта, развиваемые в ШСК</a:t>
                      </a:r>
                      <a:endParaRPr lang="ru-RU" sz="12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02898"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2022 год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00"/>
                        <a:t> 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6611"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2023 год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00"/>
                        <a:t> Спортивная акробатика,настольный теннис,общая физическая подготовка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7795"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2024 год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00"/>
                        <a:t> </a:t>
                      </a:r>
                      <a:r>
                        <a:rPr lang="ru-RU" sz="1200" b="0" i="0" u="none" strike="noStrike" cap="none" spc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Спортивная акробатика,настольный теннис,общая физическая подготовка</a:t>
                      </a:r>
                      <a:r>
                        <a:rPr lang="ru-RU" sz="1200"/>
                        <a:t>, гимнастика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7795"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Times New Roman"/>
                        </a:rPr>
                        <a:t>Участие в проектах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«Футбол в школе», «Самбо в школу», «Баскетбол в школу» и т.д.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xmlns:a="http://schemas.openxmlformats.org/drawingml/2006/main" noGrp="1"/>
          </p:cNvGraphicFramePr>
          <p:nvPr/>
        </p:nvGraphicFramePr>
        <p:xfrm>
          <a:off x="708523" y="2870215"/>
          <a:ext cx="5133477" cy="1000317"/>
        </p:xfrm>
        <a:graphic>
          <a:graphicData uri="http://schemas.openxmlformats.org/drawingml/2006/table">
            <a:tbl>
              <a:tblPr firstRow="0" firstCol="0" lastRow="0" lastCol="0" bandRow="0" bandCol="0">
                <a:tableStyleId>{A047201D-9CE2-877E-233B-7645A3B65EB7}</a:tableStyleId>
              </a:tblPr>
              <a:tblGrid>
                <a:gridCol w="3075415"/>
                <a:gridCol w="704533"/>
                <a:gridCol w="676903"/>
                <a:gridCol w="676625"/>
              </a:tblGrid>
              <a:tr h="175700"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i="1">
                          <a:latin typeface="Times New Roman"/>
                          <a:ea typeface="Arial"/>
                          <a:cs typeface="Times New Roman"/>
                        </a:rPr>
                        <a:t>Педагоги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2022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2023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2024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81946"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/>
                        <a:t>Количество учителей ФК в школе</a:t>
                      </a: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00"/>
                        <a:t> 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1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1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81946"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/>
                        <a:t>Количество педагогических работников в ШСК</a:t>
                      </a: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00"/>
                        <a:t> 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2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2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xmlns:a="http://schemas.openxmlformats.org/drawingml/2006/main" noGrp="1"/>
          </p:cNvGraphicFramePr>
          <p:nvPr/>
        </p:nvGraphicFramePr>
        <p:xfrm>
          <a:off x="6755663" y="2881325"/>
          <a:ext cx="5377165" cy="3850072"/>
        </p:xfrm>
        <a:graphic>
          <a:graphicData uri="http://schemas.openxmlformats.org/drawingml/2006/table">
            <a:tbl>
              <a:tblPr firstRow="0" firstCol="0" lastRow="0" lastCol="0" bandRow="0" bandCol="0">
                <a:tableStyleId>{A047201D-9CE2-877E-233B-7645A3B65EB7}</a:tableStyleId>
              </a:tblPr>
              <a:tblGrid>
                <a:gridCol w="3594837"/>
                <a:gridCol w="609600"/>
                <a:gridCol w="647700"/>
                <a:gridCol w="525028"/>
              </a:tblGrid>
              <a:tr h="286379"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i="1">
                          <a:latin typeface="Times New Roman"/>
                          <a:ea typeface="Arial"/>
                          <a:cs typeface="Times New Roman"/>
                        </a:rPr>
                        <a:t>Обучающиеся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2022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2023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2024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5121"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/>
                        <a:t>Количество обучающихся в общеобразовательной организации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6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/>
                        <a:t>5 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61918"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Times New Roman"/>
                        </a:rPr>
                        <a:t>В т.ч. лиц с ОВЗ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0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0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75700">
                <a:tc>
                  <a:txBody>
                    <a:bodyPr/>
                    <a:p>
                      <a:pPr marL="0" marR="0" lvl="0" indent="0" algn="just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/>
                        <a:t>Численность обучающихся, вовлеченных в занятия физической культурой и спортом в рамках  дополнительного образования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6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/>
                        <a:t>5 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6738"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Times New Roman"/>
                        </a:rPr>
                        <a:t>В т.ч. лиц с ОВЗ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0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/>
                        <a:t>0 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6379"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/>
                        <a:t>Количество спортивно-массовых мероприятий, проведенных на школьном уровне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72393"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/>
                        <a:t>Доля школьников, принявших участие в спортивно-массовых мероприятиях, проведенных на школьном уровне, от общего количества обучающихся в школе (один ребенок считается один раз)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100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/>
                        <a:t>100 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6379"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/>
                        <a:t>в т.ч. лиц с ОВЗ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>
                          <a:latin typeface="Arial"/>
                          <a:ea typeface="Arial"/>
                          <a:cs typeface="Times New Roman"/>
                        </a:rPr>
                        <a:t>0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100"/>
                        <a:t> 0</a:t>
                      </a:r>
                      <a:endParaRPr lang="ru-RU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xmlns:a="http://schemas.openxmlformats.org/drawingml/2006/main" noGrp="1"/>
          </p:cNvGraphicFramePr>
          <p:nvPr/>
        </p:nvGraphicFramePr>
        <p:xfrm>
          <a:off x="606957" y="4090211"/>
          <a:ext cx="5339336" cy="2456498"/>
        </p:xfrm>
        <a:graphic>
          <a:graphicData uri="http://schemas.openxmlformats.org/drawingml/2006/table">
            <a:tbl>
              <a:tblPr firstRow="0" firstCol="0" lastRow="0" lastCol="0" bandRow="0" bandCol="0">
                <a:tableStyleId>{A047201D-9CE2-877E-233B-7645A3B65EB7}</a:tableStyleId>
              </a:tblPr>
              <a:tblGrid>
                <a:gridCol w="3533243"/>
                <a:gridCol w="609600"/>
                <a:gridCol w="640444"/>
                <a:gridCol w="556049"/>
              </a:tblGrid>
              <a:tr h="273616">
                <a:tc>
                  <a:txBody>
                    <a:bodyPr/>
                    <a:p>
                      <a:pPr marL="0" marR="0" lvl="0" indent="0" algn="just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i="1">
                          <a:latin typeface="Times New Roman"/>
                          <a:ea typeface="Arial"/>
                        </a:rPr>
                        <a:t>Спортивная инфраструктура</a:t>
                      </a:r>
                      <a:r>
                        <a:rPr lang="ru-RU" sz="1400"/>
                        <a:t> </a:t>
                      </a:r>
                      <a:endParaRPr lang="ru-RU" sz="1400"/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Times New Roman"/>
                        </a:rPr>
                        <a:t>2022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Times New Roman"/>
                        </a:rPr>
                        <a:t>2023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Times New Roman"/>
                        </a:rPr>
                        <a:t>2024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82166"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/>
                        <a:t>Количество объектов спортивной инфраструктуры, находящихся в оперативном управлении школы (спортивные залы, открытые площадки, лыжные трассы, стадионы, бассейны и т.д.)</a:t>
                      </a: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Times New Roman"/>
                        </a:rPr>
                        <a:t>2</a:t>
                      </a: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/>
                        <a:t>2 </a:t>
                      </a: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35784"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/>
                        <a:t>Количество арендуемых/используемых для организации образовательного процесса школы, объектов спортивной инфраструктуры других организаций</a:t>
                      </a: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Times New Roman"/>
                        </a:rPr>
                        <a:t>0</a:t>
                      </a: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/>
                        <a:t>0 </a:t>
                      </a: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35784"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/>
                        <a:t>Предоставление спортивной инфраструктуры школы другим организациям, организованным группам населения (количество организованных групп)</a:t>
                      </a: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ea typeface="Arial"/>
                          <a:cs typeface="Times New Roman"/>
                        </a:rPr>
                        <a:t>0</a:t>
                      </a: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/>
                        <a:t>0 </a:t>
                      </a:r>
                      <a:endParaRPr lang="ru-RU" sz="10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xmlns:a="http://schemas.openxmlformats.org/drawingml/2006/main" noGrp="1"/>
          </p:cNvGraphicFramePr>
          <p:nvPr/>
        </p:nvGraphicFramePr>
        <p:xfrm>
          <a:off x="6315741" y="609477"/>
          <a:ext cx="5642245" cy="1995996"/>
        </p:xfrm>
        <a:graphic>
          <a:graphicData uri="http://schemas.openxmlformats.org/drawingml/2006/table">
            <a:tbl>
              <a:tblPr firstRow="0" firstCol="0" lastRow="0" lastCol="0" bandRow="0" bandCol="0">
                <a:tableStyleId>{A047201D-9CE2-877E-233B-7645A3B65EB7}</a:tableStyleId>
              </a:tblPr>
              <a:tblGrid>
                <a:gridCol w="3544774"/>
                <a:gridCol w="699157"/>
                <a:gridCol w="699157"/>
                <a:gridCol w="699157"/>
              </a:tblGrid>
              <a:tr h="330323">
                <a:tc>
                  <a:txBody>
                    <a:bodyPr/>
                    <a:p>
                      <a:pPr marL="0" marR="0" lvl="0" indent="0" algn="just" defTabSz="914400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i="1">
                          <a:latin typeface="Times New Roman"/>
                          <a:ea typeface="Arial"/>
                        </a:rPr>
                        <a:t>ВФСК ГТО</a:t>
                      </a:r>
                      <a:endParaRPr lang="ru-RU" sz="1400"/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50">
                          <a:latin typeface="Arial"/>
                          <a:ea typeface="Arial"/>
                          <a:cs typeface="Times New Roman"/>
                        </a:rPr>
                        <a:t>2022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50">
                          <a:latin typeface="Arial"/>
                          <a:ea typeface="Arial"/>
                          <a:cs typeface="Times New Roman"/>
                        </a:rPr>
                        <a:t>2023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50">
                          <a:latin typeface="Arial"/>
                          <a:ea typeface="Arial"/>
                          <a:cs typeface="Times New Roman"/>
                        </a:rPr>
                        <a:t>2024</a:t>
                      </a:r>
                      <a:endParaRPr/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44623"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50"/>
                        <a:t>Количество обучающихся, зарегистрированных в автоматизированной информационной системе АИС ГТО  (I-VI ступени - 6-17 лет)</a:t>
                      </a:r>
                      <a:endParaRPr lang="ru-RU" sz="105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05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50">
                          <a:latin typeface="Arial"/>
                          <a:ea typeface="Arial"/>
                          <a:cs typeface="Times New Roman"/>
                        </a:rPr>
                        <a:t>0</a:t>
                      </a:r>
                      <a:endParaRPr lang="ru-RU" sz="105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50"/>
                        <a:t>0 </a:t>
                      </a:r>
                      <a:endParaRPr lang="ru-RU" sz="105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43988"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50"/>
                        <a:t>Количество обучающихся 6-17 лет, приступивших к выполнению нормативов испытаний ВФСК ГТО</a:t>
                      </a:r>
                      <a:endParaRPr lang="ru-RU" sz="105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05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50">
                          <a:latin typeface="Arial"/>
                          <a:ea typeface="Arial"/>
                          <a:cs typeface="Times New Roman"/>
                        </a:rPr>
                        <a:t>0</a:t>
                      </a:r>
                      <a:endParaRPr lang="ru-RU" sz="105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50"/>
                        <a:t>0 </a:t>
                      </a:r>
                      <a:endParaRPr lang="ru-RU" sz="105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88696"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50"/>
                        <a:t>Количество обучающихся 6-17 лет, выполнивших нормативы испытаний ВФСК ГТО</a:t>
                      </a:r>
                      <a:endParaRPr lang="ru-RU" sz="105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endParaRPr lang="ru-RU" sz="105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50">
                          <a:latin typeface="Arial"/>
                          <a:ea typeface="Arial"/>
                          <a:cs typeface="Times New Roman"/>
                        </a:rPr>
                        <a:t>0</a:t>
                      </a:r>
                      <a:endParaRPr lang="ru-RU" sz="105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14999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50"/>
                        <a:t>0 </a:t>
                      </a:r>
                      <a:endParaRPr lang="ru-RU" sz="105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3500" marR="63500" marT="63500" marB="635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2" name="Рисунок 21" descr="Футбольный мяч со сплошной заливкой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15760" y="658659"/>
            <a:ext cx="545277" cy="5452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Р7-Офис/7.2.2.36</Application>
  <DocSecurity>0</DocSecurity>
  <PresentationFormat>Широкоэкранный</PresentationFormat>
  <Paragraphs>0</Paragraphs>
  <Slides>1</Slides>
  <Notes>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doshayastrebova@outlook.com</dc:creator>
  <cp:keywords/>
  <dc:description/>
  <dc:identifier/>
  <dc:language/>
  <cp:lastModifiedBy/>
  <cp:revision>13</cp:revision>
  <dcterms:created xsi:type="dcterms:W3CDTF">2025-01-24T16:00:12Z</dcterms:created>
  <dcterms:modified xsi:type="dcterms:W3CDTF">2025-02-07T07:16:05Z</dcterms:modified>
  <cp:category/>
  <cp:contentStatus/>
  <cp:version/>
</cp:coreProperties>
</file>